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3" r:id="rId4"/>
    <p:sldId id="265" r:id="rId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C1"/>
    <a:srgbClr val="CC00FF"/>
    <a:srgbClr val="921395"/>
    <a:srgbClr val="F8CFF9"/>
    <a:srgbClr val="FF66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91A9D-CAC3-42FD-9F0D-190FE04D76BD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E0D796-0B78-4E5A-BAB9-B2054E3B63FD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solidFill>
                <a:srgbClr val="C00000"/>
              </a:solidFill>
            </a:rPr>
            <a:t>Авиамодельный:</a:t>
          </a:r>
        </a:p>
        <a:p>
          <a:pPr algn="ctr"/>
          <a:endParaRPr lang="ru-RU" sz="1200" dirty="0" smtClean="0"/>
        </a:p>
        <a:p>
          <a:pPr algn="l"/>
          <a:r>
            <a:rPr lang="ru-RU" sz="1200" dirty="0" smtClean="0"/>
            <a:t>Свободнолетающие</a:t>
          </a:r>
        </a:p>
        <a:p>
          <a:pPr algn="l"/>
          <a:r>
            <a:rPr lang="ru-RU" sz="1200" dirty="0" smtClean="0"/>
            <a:t>Кордовые модели</a:t>
          </a:r>
        </a:p>
        <a:p>
          <a:pPr algn="l"/>
          <a:r>
            <a:rPr lang="ru-RU" sz="1200" dirty="0" smtClean="0"/>
            <a:t>Радиоуправляемые модели</a:t>
          </a:r>
          <a:endParaRPr lang="ru-RU" sz="1200" dirty="0"/>
        </a:p>
      </dgm:t>
    </dgm:pt>
    <dgm:pt modelId="{DA1F8024-BDC0-45CC-88AB-BDA97D442FD0}" type="parTrans" cxnId="{C7E25FC1-4A48-4F8B-A6CA-125F36ACF9B0}">
      <dgm:prSet/>
      <dgm:spPr/>
      <dgm:t>
        <a:bodyPr/>
        <a:lstStyle/>
        <a:p>
          <a:endParaRPr lang="ru-RU"/>
        </a:p>
      </dgm:t>
    </dgm:pt>
    <dgm:pt modelId="{AC1A7E01-AE10-4B81-A5A7-C18A87A252E2}" type="sibTrans" cxnId="{C7E25FC1-4A48-4F8B-A6CA-125F36ACF9B0}">
      <dgm:prSet/>
      <dgm:spPr/>
      <dgm:t>
        <a:bodyPr/>
        <a:lstStyle/>
        <a:p>
          <a:endParaRPr lang="ru-RU"/>
        </a:p>
      </dgm:t>
    </dgm:pt>
    <dgm:pt modelId="{5CD703E3-6E7F-4448-B12C-C6B804153780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C00000"/>
              </a:solidFill>
            </a:rPr>
            <a:t>Космическое моделирование</a:t>
          </a:r>
          <a:endParaRPr lang="ru-RU" sz="1600" b="1" u="sng" dirty="0">
            <a:solidFill>
              <a:srgbClr val="C00000"/>
            </a:solidFill>
          </a:endParaRPr>
        </a:p>
      </dgm:t>
    </dgm:pt>
    <dgm:pt modelId="{B828BC96-C672-4618-A622-B469E56AA3EA}" type="parTrans" cxnId="{EA2A9B8E-F5E1-4B84-9571-3D684C709F34}">
      <dgm:prSet/>
      <dgm:spPr/>
      <dgm:t>
        <a:bodyPr/>
        <a:lstStyle/>
        <a:p>
          <a:endParaRPr lang="ru-RU"/>
        </a:p>
      </dgm:t>
    </dgm:pt>
    <dgm:pt modelId="{9062CB3D-38A0-4969-A8F6-FE65CF963484}" type="sibTrans" cxnId="{EA2A9B8E-F5E1-4B84-9571-3D684C709F34}">
      <dgm:prSet/>
      <dgm:spPr/>
      <dgm:t>
        <a:bodyPr/>
        <a:lstStyle/>
        <a:p>
          <a:endParaRPr lang="ru-RU"/>
        </a:p>
      </dgm:t>
    </dgm:pt>
    <dgm:pt modelId="{24F65E7B-53FE-4355-9F98-1E6464746600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solidFill>
                <a:srgbClr val="C00000"/>
              </a:solidFill>
            </a:rPr>
            <a:t>Автомодельный спорт</a:t>
          </a:r>
        </a:p>
        <a:p>
          <a:pPr algn="l"/>
          <a:endParaRPr lang="ru-RU" sz="1900" dirty="0" smtClean="0"/>
        </a:p>
        <a:p>
          <a:pPr algn="l"/>
          <a:r>
            <a:rPr lang="ru-RU" sz="1200" dirty="0" smtClean="0"/>
            <a:t>Картинг</a:t>
          </a:r>
          <a:endParaRPr lang="ru-RU" sz="1200" dirty="0"/>
        </a:p>
      </dgm:t>
    </dgm:pt>
    <dgm:pt modelId="{58405994-12D9-45A2-BC18-6DC66AD43AD5}" type="parTrans" cxnId="{741522E4-3DF7-4CF7-8E73-0E88D116DAB5}">
      <dgm:prSet/>
      <dgm:spPr/>
      <dgm:t>
        <a:bodyPr/>
        <a:lstStyle/>
        <a:p>
          <a:endParaRPr lang="ru-RU"/>
        </a:p>
      </dgm:t>
    </dgm:pt>
    <dgm:pt modelId="{5EF8A050-BF44-463B-A578-1F125BAF3D62}" type="sibTrans" cxnId="{741522E4-3DF7-4CF7-8E73-0E88D116DAB5}">
      <dgm:prSet/>
      <dgm:spPr/>
      <dgm:t>
        <a:bodyPr/>
        <a:lstStyle/>
        <a:p>
          <a:endParaRPr lang="ru-RU"/>
        </a:p>
      </dgm:t>
    </dgm:pt>
    <dgm:pt modelId="{5EF14193-50A1-4599-9938-4A1386198441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solidFill>
                <a:srgbClr val="C00000"/>
              </a:solidFill>
            </a:rPr>
            <a:t>Судомодельный спорт:</a:t>
          </a:r>
        </a:p>
        <a:p>
          <a:pPr algn="l"/>
          <a:r>
            <a:rPr lang="ru-RU" sz="1100" dirty="0" smtClean="0"/>
            <a:t>Юношеский судомодельный спорт</a:t>
          </a:r>
        </a:p>
        <a:p>
          <a:pPr algn="l"/>
          <a:r>
            <a:rPr lang="ru-RU" sz="1100" dirty="0" smtClean="0"/>
            <a:t>Судомодельный спорт младших школьников</a:t>
          </a:r>
        </a:p>
        <a:p>
          <a:pPr algn="l"/>
          <a:r>
            <a:rPr lang="ru-RU" sz="1100" dirty="0" smtClean="0"/>
            <a:t>Скоростные радиоуправляемые модели</a:t>
          </a:r>
        </a:p>
        <a:p>
          <a:pPr algn="l"/>
          <a:r>
            <a:rPr lang="ru-RU" sz="1100" dirty="0" smtClean="0"/>
            <a:t>Радиоуправляемые яхты</a:t>
          </a:r>
          <a:endParaRPr lang="ru-RU" sz="1100" dirty="0"/>
        </a:p>
      </dgm:t>
    </dgm:pt>
    <dgm:pt modelId="{8BE4B1CC-F85A-4947-B55D-C057040C3698}" type="parTrans" cxnId="{1A256F0E-BEC0-4BB1-804E-E8B5FE40886E}">
      <dgm:prSet/>
      <dgm:spPr/>
      <dgm:t>
        <a:bodyPr/>
        <a:lstStyle/>
        <a:p>
          <a:endParaRPr lang="ru-RU"/>
        </a:p>
      </dgm:t>
    </dgm:pt>
    <dgm:pt modelId="{CF7ACB25-89EF-45AA-A075-72A4F5B7B3C9}" type="sibTrans" cxnId="{1A256F0E-BEC0-4BB1-804E-E8B5FE40886E}">
      <dgm:prSet/>
      <dgm:spPr/>
      <dgm:t>
        <a:bodyPr/>
        <a:lstStyle/>
        <a:p>
          <a:endParaRPr lang="ru-RU"/>
        </a:p>
      </dgm:t>
    </dgm:pt>
    <dgm:pt modelId="{41844D6D-058F-49ED-9520-AD6AB191E9D5}" type="pres">
      <dgm:prSet presAssocID="{41D91A9D-CAC3-42FD-9F0D-190FE04D76B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69546-F452-4765-A111-047C9389EF10}" type="pres">
      <dgm:prSet presAssocID="{41D91A9D-CAC3-42FD-9F0D-190FE04D76BD}" presName="diamond" presStyleLbl="bgShp" presStyleIdx="0" presStyleCnt="1"/>
      <dgm:spPr/>
    </dgm:pt>
    <dgm:pt modelId="{83AD7BAB-27B2-4BE1-BE83-712D0EB63C77}" type="pres">
      <dgm:prSet presAssocID="{41D91A9D-CAC3-42FD-9F0D-190FE04D76B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1FE46-484D-424E-8694-7C799ED690DB}" type="pres">
      <dgm:prSet presAssocID="{41D91A9D-CAC3-42FD-9F0D-190FE04D76BD}" presName="quad2" presStyleLbl="node1" presStyleIdx="1" presStyleCnt="4" custLinFactNeighborX="-1066" custLinFactNeighborY="-1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6FE15-6B2E-4622-B174-7D47EDC6D521}" type="pres">
      <dgm:prSet presAssocID="{41D91A9D-CAC3-42FD-9F0D-190FE04D76B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25CD5-6E1C-4713-8574-249B22061B47}" type="pres">
      <dgm:prSet presAssocID="{41D91A9D-CAC3-42FD-9F0D-190FE04D76B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522E4-3DF7-4CF7-8E73-0E88D116DAB5}" srcId="{41D91A9D-CAC3-42FD-9F0D-190FE04D76BD}" destId="{24F65E7B-53FE-4355-9F98-1E6464746600}" srcOrd="2" destOrd="0" parTransId="{58405994-12D9-45A2-BC18-6DC66AD43AD5}" sibTransId="{5EF8A050-BF44-463B-A578-1F125BAF3D62}"/>
    <dgm:cxn modelId="{22D45C8B-A109-4321-9053-755666830BEB}" type="presOf" srcId="{F2E0D796-0B78-4E5A-BAB9-B2054E3B63FD}" destId="{83AD7BAB-27B2-4BE1-BE83-712D0EB63C77}" srcOrd="0" destOrd="0" presId="urn:microsoft.com/office/officeart/2005/8/layout/matrix3"/>
    <dgm:cxn modelId="{1A256F0E-BEC0-4BB1-804E-E8B5FE40886E}" srcId="{41D91A9D-CAC3-42FD-9F0D-190FE04D76BD}" destId="{5EF14193-50A1-4599-9938-4A1386198441}" srcOrd="3" destOrd="0" parTransId="{8BE4B1CC-F85A-4947-B55D-C057040C3698}" sibTransId="{CF7ACB25-89EF-45AA-A075-72A4F5B7B3C9}"/>
    <dgm:cxn modelId="{C7E25FC1-4A48-4F8B-A6CA-125F36ACF9B0}" srcId="{41D91A9D-CAC3-42FD-9F0D-190FE04D76BD}" destId="{F2E0D796-0B78-4E5A-BAB9-B2054E3B63FD}" srcOrd="0" destOrd="0" parTransId="{DA1F8024-BDC0-45CC-88AB-BDA97D442FD0}" sibTransId="{AC1A7E01-AE10-4B81-A5A7-C18A87A252E2}"/>
    <dgm:cxn modelId="{8CDCE574-73BD-4D7E-A5F0-7B5B278AA592}" type="presOf" srcId="{24F65E7B-53FE-4355-9F98-1E6464746600}" destId="{B956FE15-6B2E-4622-B174-7D47EDC6D521}" srcOrd="0" destOrd="0" presId="urn:microsoft.com/office/officeart/2005/8/layout/matrix3"/>
    <dgm:cxn modelId="{2AC8C3CA-E1D6-492E-A1DD-A7642B6F52E3}" type="presOf" srcId="{5EF14193-50A1-4599-9938-4A1386198441}" destId="{2AD25CD5-6E1C-4713-8574-249B22061B47}" srcOrd="0" destOrd="0" presId="urn:microsoft.com/office/officeart/2005/8/layout/matrix3"/>
    <dgm:cxn modelId="{EA2A9B8E-F5E1-4B84-9571-3D684C709F34}" srcId="{41D91A9D-CAC3-42FD-9F0D-190FE04D76BD}" destId="{5CD703E3-6E7F-4448-B12C-C6B804153780}" srcOrd="1" destOrd="0" parTransId="{B828BC96-C672-4618-A622-B469E56AA3EA}" sibTransId="{9062CB3D-38A0-4969-A8F6-FE65CF963484}"/>
    <dgm:cxn modelId="{182CE92B-40BF-432E-A133-DA97799D6F9F}" type="presOf" srcId="{5CD703E3-6E7F-4448-B12C-C6B804153780}" destId="{9901FE46-484D-424E-8694-7C799ED690DB}" srcOrd="0" destOrd="0" presId="urn:microsoft.com/office/officeart/2005/8/layout/matrix3"/>
    <dgm:cxn modelId="{2E1ECCA1-BDE7-4138-9FFF-87406C947C84}" type="presOf" srcId="{41D91A9D-CAC3-42FD-9F0D-190FE04D76BD}" destId="{41844D6D-058F-49ED-9520-AD6AB191E9D5}" srcOrd="0" destOrd="0" presId="urn:microsoft.com/office/officeart/2005/8/layout/matrix3"/>
    <dgm:cxn modelId="{6968AA05-F488-4E75-9005-AB8EF53D449E}" type="presParOf" srcId="{41844D6D-058F-49ED-9520-AD6AB191E9D5}" destId="{75F69546-F452-4765-A111-047C9389EF10}" srcOrd="0" destOrd="0" presId="urn:microsoft.com/office/officeart/2005/8/layout/matrix3"/>
    <dgm:cxn modelId="{1673DC54-47AA-433D-8F3F-A354919667DD}" type="presParOf" srcId="{41844D6D-058F-49ED-9520-AD6AB191E9D5}" destId="{83AD7BAB-27B2-4BE1-BE83-712D0EB63C77}" srcOrd="1" destOrd="0" presId="urn:microsoft.com/office/officeart/2005/8/layout/matrix3"/>
    <dgm:cxn modelId="{8E8FE91A-978B-4AA1-9868-1C84CA193063}" type="presParOf" srcId="{41844D6D-058F-49ED-9520-AD6AB191E9D5}" destId="{9901FE46-484D-424E-8694-7C799ED690DB}" srcOrd="2" destOrd="0" presId="urn:microsoft.com/office/officeart/2005/8/layout/matrix3"/>
    <dgm:cxn modelId="{B63C2A9F-BBC6-451D-9F74-B4E938E08C39}" type="presParOf" srcId="{41844D6D-058F-49ED-9520-AD6AB191E9D5}" destId="{B956FE15-6B2E-4622-B174-7D47EDC6D521}" srcOrd="3" destOrd="0" presId="urn:microsoft.com/office/officeart/2005/8/layout/matrix3"/>
    <dgm:cxn modelId="{45D0D8AC-E276-4B6C-9780-6E0DD30B18D1}" type="presParOf" srcId="{41844D6D-058F-49ED-9520-AD6AB191E9D5}" destId="{2AD25CD5-6E1C-4713-8574-249B22061B4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9546-F452-4765-A111-047C9389EF10}">
      <dsp:nvSpPr>
        <dsp:cNvPr id="0" name=""/>
        <dsp:cNvSpPr/>
      </dsp:nvSpPr>
      <dsp:spPr>
        <a:xfrm>
          <a:off x="980281" y="0"/>
          <a:ext cx="5492759" cy="5492759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4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3AD7BAB-27B2-4BE1-BE83-712D0EB63C77}">
      <dsp:nvSpPr>
        <dsp:cNvPr id="0" name=""/>
        <dsp:cNvSpPr/>
      </dsp:nvSpPr>
      <dsp:spPr>
        <a:xfrm>
          <a:off x="1502093" y="521812"/>
          <a:ext cx="2142176" cy="2142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C00000"/>
              </a:solidFill>
            </a:rPr>
            <a:t>Авиамодельный: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Свободнолетающие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Кордовые модели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Радиоуправляемые модели</a:t>
          </a:r>
          <a:endParaRPr lang="ru-RU" sz="1200" kern="1200" dirty="0"/>
        </a:p>
      </dsp:txBody>
      <dsp:txXfrm>
        <a:off x="1606665" y="626384"/>
        <a:ext cx="1933032" cy="1933032"/>
      </dsp:txXfrm>
    </dsp:sp>
    <dsp:sp modelId="{9901FE46-484D-424E-8694-7C799ED690DB}">
      <dsp:nvSpPr>
        <dsp:cNvPr id="0" name=""/>
        <dsp:cNvSpPr/>
      </dsp:nvSpPr>
      <dsp:spPr>
        <a:xfrm>
          <a:off x="3786216" y="492121"/>
          <a:ext cx="2142176" cy="2142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C00000"/>
              </a:solidFill>
            </a:rPr>
            <a:t>Космическое моделирование</a:t>
          </a:r>
          <a:endParaRPr lang="ru-RU" sz="1600" b="1" u="sng" kern="1200" dirty="0">
            <a:solidFill>
              <a:srgbClr val="C00000"/>
            </a:solidFill>
          </a:endParaRPr>
        </a:p>
      </dsp:txBody>
      <dsp:txXfrm>
        <a:off x="3890788" y="596693"/>
        <a:ext cx="1933032" cy="1933032"/>
      </dsp:txXfrm>
    </dsp:sp>
    <dsp:sp modelId="{B956FE15-6B2E-4622-B174-7D47EDC6D521}">
      <dsp:nvSpPr>
        <dsp:cNvPr id="0" name=""/>
        <dsp:cNvSpPr/>
      </dsp:nvSpPr>
      <dsp:spPr>
        <a:xfrm>
          <a:off x="1502093" y="2828771"/>
          <a:ext cx="2142176" cy="2142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C00000"/>
              </a:solidFill>
            </a:rPr>
            <a:t>Автомодельный спорт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Картинг</a:t>
          </a:r>
          <a:endParaRPr lang="ru-RU" sz="1200" kern="1200" dirty="0"/>
        </a:p>
      </dsp:txBody>
      <dsp:txXfrm>
        <a:off x="1606665" y="2933343"/>
        <a:ext cx="1933032" cy="1933032"/>
      </dsp:txXfrm>
    </dsp:sp>
    <dsp:sp modelId="{2AD25CD5-6E1C-4713-8574-249B22061B47}">
      <dsp:nvSpPr>
        <dsp:cNvPr id="0" name=""/>
        <dsp:cNvSpPr/>
      </dsp:nvSpPr>
      <dsp:spPr>
        <a:xfrm>
          <a:off x="3809052" y="2828771"/>
          <a:ext cx="2142176" cy="2142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C00000"/>
              </a:solidFill>
            </a:rPr>
            <a:t>Судомодельный спорт: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Юношеский судомодельный спорт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Судомодельный спорт младших школьников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Скоростные радиоуправляемые модели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Радиоуправляемые яхты</a:t>
          </a:r>
          <a:endParaRPr lang="ru-RU" sz="1100" kern="1200" dirty="0"/>
        </a:p>
      </dsp:txBody>
      <dsp:txXfrm>
        <a:off x="3913624" y="2933343"/>
        <a:ext cx="1933032" cy="193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5802781-20C8-408A-B635-1F65719EE265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4D813CE-0ED3-41BB-A8DE-AD6958B24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5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13CE-0ED3-41BB-A8DE-AD6958B245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5;&#1083;&#1077;&#1085;&#1072;\Desktop\&#1055;&#1088;&#1077;&#1079;&#1077;&#1085;&#1090;&#1072;&#1094;&#1080;&#1103;%20&#1062;&#1044;&#1058;&#1058;\&#1050;&#1086;&#1089;&#1084;&#1080;&#1095;&#1077;&#1089;&#1082;&#1072;&#1103;%20&#1052;&#1091;&#1079;&#1099;&#1082;&#1072;%20-%20&#1044;&#1086;&#1089;&#1090;&#1080;&#1078;&#1077;&#1085;&#1080;&#1077;%20&#1062;&#1077;&#1083;&#1080;%20%5b&#1089;%20&#1089;&#1072;&#1081;&#1090;&#1072;%20www.ololo.fm%5d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jpeg"/><Relationship Id="rId7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diagramDrawing" Target="../diagrams/drawing1.xml"/><Relationship Id="rId5" Type="http://schemas.openxmlformats.org/officeDocument/2006/relationships/image" Target="../media/image8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75577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abriola" pitchFamily="82" charset="0"/>
              </a:rPr>
              <a:t>МУНИЦИПАЛЬНОЕ </a:t>
            </a:r>
            <a:r>
              <a:rPr lang="ru-RU" sz="2800" dirty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БЮДЖЕТНОЕ </a:t>
            </a:r>
            <a:r>
              <a:rPr lang="ru-RU" sz="2800" b="1" dirty="0" smtClean="0">
                <a:solidFill>
                  <a:srgbClr val="FF0000"/>
                </a:solidFill>
                <a:latin typeface="Gabriola" pitchFamily="82" charset="0"/>
              </a:rPr>
              <a:t>ОБРАЗОВАТЕЛЬНОЕ УЧРЕЖДЕНИЕ ДОПОЛНИТЕЛЬНОГО ОБРАЗОВАНИЯ ДЕТЕЙ </a:t>
            </a:r>
            <a:br>
              <a:rPr lang="ru-RU" sz="2800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Gabriola" pitchFamily="82" charset="0"/>
              </a:rPr>
              <a:t>ЦЕНТР ДЕТСКОГО (ЮНОШЕСКОГО) ТЕХНИЧЕСКОГО ТВОРЧЕСТВА ГОРОДА БАТАЙСКА</a:t>
            </a:r>
            <a:endParaRPr lang="ru-RU" sz="28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8" name="Рисунок 7" descr="P101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00306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500826" y="564357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201</a:t>
            </a:r>
            <a:r>
              <a:rPr lang="en-US" sz="2400" dirty="0" smtClean="0">
                <a:solidFill>
                  <a:srgbClr val="C00000"/>
                </a:solidFill>
              </a:rPr>
              <a:t>8</a:t>
            </a:r>
            <a:r>
              <a:rPr lang="ru-RU" sz="2400" dirty="0" smtClean="0">
                <a:solidFill>
                  <a:srgbClr val="C00000"/>
                </a:solidFill>
              </a:rPr>
              <a:t> год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Космическая Музыка - Достижение Цели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Космическая Музыка - Достижение Цели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282" y="2214554"/>
            <a:ext cx="2214578" cy="764931"/>
          </a:xfrm>
          <a:prstGeom prst="round2DiagRect">
            <a:avLst>
              <a:gd name="adj1" fmla="val 39755"/>
              <a:gd name="adj2" fmla="val 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Спортивно-техническое</a:t>
            </a:r>
            <a:endParaRPr lang="ru-RU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3357562"/>
            <a:ext cx="2233309" cy="785818"/>
          </a:xfrm>
          <a:prstGeom prst="round2DiagRect">
            <a:avLst>
              <a:gd name="adj1" fmla="val 39755"/>
              <a:gd name="adj2" fmla="val 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Военно-патриотическое</a:t>
            </a:r>
            <a:endParaRPr lang="ru-RU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282" y="4500570"/>
            <a:ext cx="2214578" cy="785818"/>
          </a:xfrm>
          <a:prstGeom prst="round2DiagRect">
            <a:avLst>
              <a:gd name="adj1" fmla="val 39755"/>
              <a:gd name="adj2" fmla="val 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Художественно-эстетическое</a:t>
            </a:r>
            <a:endParaRPr lang="ru-RU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5643578"/>
            <a:ext cx="2214578" cy="782676"/>
          </a:xfrm>
          <a:prstGeom prst="round2DiagRect">
            <a:avLst>
              <a:gd name="adj1" fmla="val 39755"/>
              <a:gd name="adj2" fmla="val 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Научно-техническое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714356"/>
            <a:ext cx="857256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0070C0"/>
                </a:solidFill>
                <a:effectLst>
                  <a:glow rad="139700">
                    <a:srgbClr val="FFFF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УЧЕБНЫЕ ОБЪЕДИНЕНИЯ</a:t>
            </a:r>
            <a:endParaRPr lang="ru-RU" sz="4800" b="1" cap="none" spc="0" dirty="0">
              <a:ln w="1905"/>
              <a:solidFill>
                <a:srgbClr val="0070C0"/>
              </a:solidFill>
              <a:effectLst>
                <a:glow rad="139700">
                  <a:srgbClr val="FFFFFF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174" y="1785926"/>
            <a:ext cx="6286544" cy="4714908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2143116"/>
            <a:ext cx="5786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Судомоделизм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Начальное техническое моделирование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Авиамоделизм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Картины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Военно-патриотическое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Юный патриот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Экспериментальная композиция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Прикладное искусство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Космическое моделирование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Астрономическое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Авиаконструкторское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Техническая игрушка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Т А\фон-ткань-текстура-1359289463_57-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1" y="0"/>
            <a:ext cx="9162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Татьяна\Desktop\Буклет Т А\IMG_0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3357">
            <a:off x="7099014" y="630325"/>
            <a:ext cx="1785949" cy="147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Содержимое 10" descr="IMG_114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6858928">
            <a:off x="5607307" y="3098053"/>
            <a:ext cx="2239082" cy="167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A1402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86845">
            <a:off x="5773831" y="1380225"/>
            <a:ext cx="1967907" cy="1475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7734596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96711">
            <a:off x="6794963" y="4249108"/>
            <a:ext cx="1642745" cy="209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14282" y="214290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Каждый год Центр является участником городских, областных, Всероссийских и Международных конкурсов, выставок, соревнований. В связи с этим ежегодно формируются команды по техническим и прикладным видам спорта</a:t>
            </a:r>
            <a:endParaRPr lang="ru-RU" sz="1600" b="1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-857288" y="1365240"/>
          <a:ext cx="7453322" cy="549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_light_lines_spots_65932_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9" y="-9939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Специфика системы детского творчества обучающихся города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857232"/>
            <a:ext cx="4572000" cy="257176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уникальность реализуемых программ спортивно-технического творчества;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обращенность к наиболее педагогически запущенному контингенту учащихся с целью «отвлечения»  от улицы;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ориентация на подготовку обучающихся, прежде всего мальчиков и юношей, к выполнению различного рода “мужских” социальных функций: мужа, отца, защитника Родины, хозяина;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высокая ресурсоемкость.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7620" y="4500570"/>
            <a:ext cx="5035554" cy="2000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1334211917254_bullet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544" y="714356"/>
            <a:ext cx="3043766" cy="228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5180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19" y="2997180"/>
            <a:ext cx="3840121" cy="288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Bataisk_Zdanie_Img_0283.jpg"/>
          <p:cNvPicPr>
            <a:picLocks noChangeAspect="1"/>
          </p:cNvPicPr>
          <p:nvPr/>
        </p:nvPicPr>
        <p:blipFill>
          <a:blip r:embed="rId5"/>
          <a:srcRect l="10625" t="26250" r="14375" b="20000"/>
          <a:stretch>
            <a:fillRect/>
          </a:stretch>
        </p:blipFill>
        <p:spPr>
          <a:xfrm>
            <a:off x="500034" y="3861048"/>
            <a:ext cx="4512506" cy="242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154</Words>
  <Application>Microsoft Office PowerPoint</Application>
  <PresentationFormat>Экран (4:3)</PresentationFormat>
  <Paragraphs>40</Paragraphs>
  <Slides>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МУНИЦИПАЛЬНОЕ  БЮДЖЕТНОЕ ОБРАЗОВАТЕЛЬНОЕ УЧРЕЖДЕНИЕ ДОПОЛНИТЕЛЬНОГО ОБРАЗОВАНИЯ ДЕТЕЙ  ЦЕНТР ДЕТСКОГО (ЮНОШЕСКОГО) ТЕХНИЧЕСКОГО ТВОРЧЕСТВА ГОРОДА БАТАЙСКА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Олег</cp:lastModifiedBy>
  <cp:revision>75</cp:revision>
  <dcterms:created xsi:type="dcterms:W3CDTF">2014-03-21T15:07:23Z</dcterms:created>
  <dcterms:modified xsi:type="dcterms:W3CDTF">2018-12-02T19:10:44Z</dcterms:modified>
</cp:coreProperties>
</file>